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86" r:id="rId4"/>
    <p:sldId id="307" r:id="rId5"/>
    <p:sldId id="308" r:id="rId6"/>
    <p:sldId id="309" r:id="rId7"/>
    <p:sldId id="284" r:id="rId8"/>
    <p:sldId id="304" r:id="rId9"/>
    <p:sldId id="294" r:id="rId10"/>
    <p:sldId id="283" r:id="rId11"/>
    <p:sldId id="305" r:id="rId12"/>
    <p:sldId id="306" r:id="rId13"/>
    <p:sldId id="282" r:id="rId14"/>
    <p:sldId id="268" r:id="rId15"/>
    <p:sldId id="273" r:id="rId16"/>
    <p:sldId id="270" r:id="rId17"/>
    <p:sldId id="288" r:id="rId18"/>
    <p:sldId id="260" r:id="rId19"/>
    <p:sldId id="310" r:id="rId20"/>
    <p:sldId id="285" r:id="rId21"/>
    <p:sldId id="290" r:id="rId22"/>
    <p:sldId id="289" r:id="rId23"/>
    <p:sldId id="275" r:id="rId24"/>
    <p:sldId id="261" r:id="rId25"/>
    <p:sldId id="298" r:id="rId26"/>
    <p:sldId id="302" r:id="rId27"/>
    <p:sldId id="301" r:id="rId28"/>
    <p:sldId id="300" r:id="rId29"/>
    <p:sldId id="299" r:id="rId30"/>
    <p:sldId id="303" r:id="rId31"/>
    <p:sldId id="279" r:id="rId32"/>
    <p:sldId id="281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layfair Display" panose="00000500000000000000" pitchFamily="2" charset="-52"/>
      <p:regular r:id="rId39"/>
      <p:bold r:id="rId40"/>
      <p:italic r:id="rId41"/>
      <p:boldItalic r:id="rId42"/>
    </p:embeddedFont>
    <p:embeddedFont>
      <p:font typeface="Rubik" panose="020B0604020202020204" charset="-79"/>
      <p:regular r:id="rId43"/>
      <p:bold r:id="rId44"/>
      <p:italic r:id="rId45"/>
      <p:boldItalic r:id="rId46"/>
    </p:embeddedFont>
    <p:embeddedFont>
      <p:font typeface="Rubik Light" panose="020B0604020202020204" charset="-79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1742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8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616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00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504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719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62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2679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8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36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57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3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90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69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803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30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stqb.org/ru/istqb-downloads.html" TargetMode="Externa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0224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23875" y="4686449"/>
            <a:ext cx="11448166" cy="184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</a:t>
            </a:r>
            <a:r>
              <a:rPr lang="en-US" sz="36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uk-UA" sz="36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Вступ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ІТ.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Компанії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проєкти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Поняття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Основні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3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стандарти</a:t>
            </a:r>
            <a:r>
              <a:rPr lang="ru-RU" sz="3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ISTQB</a:t>
            </a:r>
            <a:endParaRPr sz="3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93468-B222-47A8-A0D6-10266B4BC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" t="11156" r="25163" b="2603"/>
          <a:stretch/>
        </p:blipFill>
        <p:spPr>
          <a:xfrm>
            <a:off x="2647544" y="1527242"/>
            <a:ext cx="6896911" cy="4537757"/>
          </a:xfrm>
          <a:prstGeom prst="rect">
            <a:avLst/>
          </a:prstGeom>
        </p:spPr>
      </p:pic>
      <p:sp>
        <p:nvSpPr>
          <p:cNvPr id="3" name="Google Shape;259;p18">
            <a:extLst>
              <a:ext uri="{FF2B5EF4-FFF2-40B4-BE49-F238E27FC236}">
                <a16:creationId xmlns:a16="http://schemas.microsoft.com/office/drawing/2014/main" id="{820D1DD2-B621-45BB-8EB4-FAD04DEFC9CC}"/>
              </a:ext>
            </a:extLst>
          </p:cNvPr>
          <p:cNvSpPr txBox="1"/>
          <p:nvPr/>
        </p:nvSpPr>
        <p:spPr>
          <a:xfrm>
            <a:off x="2862362" y="387558"/>
            <a:ext cx="646727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Ціна знайденої помилки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501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283E092C-0055-46BF-94E9-5F55239D17AB}"/>
              </a:ext>
            </a:extLst>
          </p:cNvPr>
          <p:cNvSpPr txBox="1"/>
          <p:nvPr/>
        </p:nvSpPr>
        <p:spPr>
          <a:xfrm>
            <a:off x="513761" y="421527"/>
            <a:ext cx="5732285" cy="60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i="0" u="none" strike="noStrike" cap="none" dirty="0">
                <a:solidFill>
                  <a:srgbClr val="595959"/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У 2008 році в новому терміналі британського аеропорту </a:t>
            </a:r>
            <a:r>
              <a:rPr lang="uk-UA" b="1" i="0" u="none" strike="noStrike" cap="none" dirty="0" err="1">
                <a:solidFill>
                  <a:srgbClr val="595959"/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Хітроу</a:t>
            </a:r>
            <a:r>
              <a:rPr lang="uk-UA" b="1" i="0" u="none" strike="noStrike" cap="none" dirty="0">
                <a:solidFill>
                  <a:srgbClr val="595959"/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встановили суперсучасну систему контролю багажу, призначену для перевезення безлічі вантажів. Система була ретельно протестована з більш ніж 12 тисячами сумок і валіз. У підсумку, в день відкриття терміналу 42000 валіз загубилися, бо не полетіли разом зі своїми господарями. Було скасовано понад 500 авіарейсів.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i="0" u="none" strike="noStrike" cap="none" dirty="0">
                <a:solidFill>
                  <a:srgbClr val="595959"/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А все тому, що ця нова система не впоралася з реальними сценаріями, які чомусь не були перевірені під час тестування. Наприклад, зняття багажу зі стрічки вручну (пасажир раптово згадав, що там цінні і потрібні йому просто зараз речі) ламало програму, і вона вимикалася.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i="0" u="none" strike="noStrike" cap="none" dirty="0">
                <a:solidFill>
                  <a:srgbClr val="595959"/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Відтак, людський фактор найбільше впливає на якість та надійність програм. Можна мільйон разів перевіряти ПЗ на помилки, але завжди є імовірність того, що виникне такий баг, який поламає систему. Як кажуть програмісти-тестери – всього перевірити неможливо, а значить, цілком вірогідно, що саме ви виявити якийсь новий баг.</a:t>
            </a:r>
            <a:endParaRPr lang="uk-UA" b="1" i="0" u="none" strike="noStrike" cap="none" dirty="0">
              <a:solidFill>
                <a:srgbClr val="20805C"/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  <p:pic>
        <p:nvPicPr>
          <p:cNvPr id="3" name="Picture 2" descr="A picture containing text, indoor, plaza&#10;&#10;Description automatically generated">
            <a:extLst>
              <a:ext uri="{FF2B5EF4-FFF2-40B4-BE49-F238E27FC236}">
                <a16:creationId xmlns:a16="http://schemas.microsoft.com/office/drawing/2014/main" id="{F8582AE5-7B19-F4B3-BAF3-EBC1F3CC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27" y="1451726"/>
            <a:ext cx="5148112" cy="34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2878158" y="5185230"/>
            <a:ext cx="6479357" cy="80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Основні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ролі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в </a:t>
            </a:r>
            <a:r>
              <a:rPr lang="ru-RU" sz="3600" b="1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розробці</a:t>
            </a:r>
            <a:r>
              <a:rPr lang="ru-RU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ПЗ</a:t>
            </a:r>
          </a:p>
        </p:txBody>
      </p:sp>
    </p:spTree>
    <p:extLst>
      <p:ext uri="{BB962C8B-B14F-4D97-AF65-F5344CB8AC3E}">
        <p14:creationId xmlns:p14="http://schemas.microsoft.com/office/powerpoint/2010/main" val="28521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735292" y="758299"/>
            <a:ext cx="11057640" cy="125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dirty="0">
                <a:solidFill>
                  <a:srgbClr val="F1B828"/>
                </a:solidFill>
                <a:latin typeface="Playfair Display"/>
                <a:sym typeface="Playfair Display"/>
              </a:rPr>
              <a:t>Основні ролі в розробці програмного забезпечення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he Risks of Outsourcing That You Could Have Avoided">
            <a:extLst>
              <a:ext uri="{FF2B5EF4-FFF2-40B4-BE49-F238E27FC236}">
                <a16:creationId xmlns:a16="http://schemas.microsoft.com/office/drawing/2014/main" id="{BACDAE16-F08D-4742-8DAB-6E6A4B83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68" y="2015300"/>
            <a:ext cx="8820463" cy="45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;p18">
            <a:extLst>
              <a:ext uri="{FF2B5EF4-FFF2-40B4-BE49-F238E27FC236}">
                <a16:creationId xmlns:a16="http://schemas.microsoft.com/office/drawing/2014/main" id="{7D4D6B96-8CD1-4ED3-8EA0-BF7A3A5FDEFE}"/>
              </a:ext>
            </a:extLst>
          </p:cNvPr>
          <p:cNvSpPr txBox="1"/>
          <p:nvPr/>
        </p:nvSpPr>
        <p:spPr>
          <a:xfrm>
            <a:off x="3223968" y="517187"/>
            <a:ext cx="55335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QA vs QC vs Testing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906B-5F17-4350-A981-57344CB4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257" y="1324466"/>
            <a:ext cx="5533534" cy="55335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6625" y="1322675"/>
            <a:ext cx="4071128" cy="55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3148553" y="215529"/>
            <a:ext cx="55335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QA vs QC vs Testing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05016"/>
            <a:ext cx="4083728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1318" y="1305017"/>
            <a:ext cx="3629365" cy="5552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486369" y="2410247"/>
            <a:ext cx="3246643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це превентивний процес, завданням якого є забезпечення якості продукту в майбутньому. У цьому сенсі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Quality Assurance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більш орієнтований на процес.</a:t>
            </a:r>
            <a:endParaRPr lang="en-GB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486369" y="1412776"/>
            <a:ext cx="2831865" cy="7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8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Забезпечення якості (</a:t>
            </a:r>
            <a:r>
              <a:rPr lang="en-GB" sz="18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Assurance - QA)</a:t>
            </a:r>
          </a:p>
        </p:txBody>
      </p:sp>
      <p:sp>
        <p:nvSpPr>
          <p:cNvPr id="264" name="Google Shape;264;p18"/>
          <p:cNvSpPr txBox="1"/>
          <p:nvPr/>
        </p:nvSpPr>
        <p:spPr>
          <a:xfrm>
            <a:off x="4505036" y="1412776"/>
            <a:ext cx="2951566" cy="7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Контроль якості (</a:t>
            </a:r>
            <a:r>
              <a:rPr lang="en-GB" sz="1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Control - QC)</a:t>
            </a:r>
          </a:p>
        </p:txBody>
      </p:sp>
      <p:sp>
        <p:nvSpPr>
          <p:cNvPr id="265" name="Google Shape;265;p18"/>
          <p:cNvSpPr txBox="1"/>
          <p:nvPr/>
        </p:nvSpPr>
        <p:spPr>
          <a:xfrm>
            <a:off x="4505035" y="2365973"/>
            <a:ext cx="3181929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знаходження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помилок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продукті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з метою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їх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подальшого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виправлення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Quality Control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є підтримка якості продукту в поточний момент часу.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Quality Control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орієнтований на продукт, що розробляється в даний момент.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8561225" y="2313915"/>
            <a:ext cx="330712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процес перевірки відповідності заявлених до продукту вимог і реально реалізованої функціональності, здійснюваний шляхом спостереження за його роботою в штучно створених ситуаціях і на обмеженому наборі тестів, обраних певним </a:t>
            </a:r>
            <a:r>
              <a:rPr lang="uk-UA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чиномю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8418137" y="1412775"/>
            <a:ext cx="3450210" cy="79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 програмного забезпечення (Testing)</a:t>
            </a:r>
            <a:endParaRPr lang="en-GB" sz="18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6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2103748" y="5048542"/>
            <a:ext cx="7984503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Навіщо потрібне тестування?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0CE593FB-C01C-4BD1-B991-14ED5EC9D8C7}"/>
              </a:ext>
            </a:extLst>
          </p:cNvPr>
          <p:cNvSpPr txBox="1"/>
          <p:nvPr/>
        </p:nvSpPr>
        <p:spPr>
          <a:xfrm>
            <a:off x="3196313" y="5893714"/>
            <a:ext cx="5843048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Які цілі у тестування?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1B4CCE2D-DBD8-4A1C-84D3-E2BD2FC380B6}"/>
              </a:ext>
            </a:extLst>
          </p:cNvPr>
          <p:cNvSpPr txBox="1"/>
          <p:nvPr/>
        </p:nvSpPr>
        <p:spPr>
          <a:xfrm>
            <a:off x="1659118" y="673161"/>
            <a:ext cx="8587819" cy="67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dirty="0">
                <a:solidFill>
                  <a:schemeClr val="tx1"/>
                </a:solidFill>
                <a:latin typeface="Playfair Display"/>
                <a:sym typeface="Playfair Display"/>
              </a:rPr>
              <a:t>Помилитись може кожен!</a:t>
            </a:r>
            <a:endParaRPr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978DB-739E-4E0B-815B-648CCCE9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87" y="2246706"/>
            <a:ext cx="4557725" cy="3081022"/>
          </a:xfrm>
          <a:prstGeom prst="rect">
            <a:avLst/>
          </a:prstGeom>
        </p:spPr>
      </p:pic>
      <p:pic>
        <p:nvPicPr>
          <p:cNvPr id="3" name="Picture 2" descr="A picture containing outdoor, roof&#10;&#10;Description automatically generated">
            <a:extLst>
              <a:ext uri="{FF2B5EF4-FFF2-40B4-BE49-F238E27FC236}">
                <a16:creationId xmlns:a16="http://schemas.microsoft.com/office/drawing/2014/main" id="{FDCB3C52-D587-602C-BE62-60429195E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25"/>
          <a:stretch/>
        </p:blipFill>
        <p:spPr>
          <a:xfrm>
            <a:off x="1121788" y="1807933"/>
            <a:ext cx="3893272" cy="39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87388" y="2728260"/>
            <a:ext cx="6450360" cy="232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аналіз стану і працездатності програмного продукту з метою надання інформації зацікавленим особам (</a:t>
            </a:r>
            <a:r>
              <a:rPr lang="en-US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stakeholders)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8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Визначає відповідність програмного забезпечення вимогам замовника та кінцевого користувача (</a:t>
            </a:r>
            <a:r>
              <a:rPr lang="en-US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stakeholders)</a:t>
            </a: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9;p18">
            <a:extLst>
              <a:ext uri="{FF2B5EF4-FFF2-40B4-BE49-F238E27FC236}">
                <a16:creationId xmlns:a16="http://schemas.microsoft.com/office/drawing/2014/main" id="{D9F93CCA-0FF0-4C6C-8805-87CD99CE2B57}"/>
              </a:ext>
            </a:extLst>
          </p:cNvPr>
          <p:cNvSpPr txBox="1"/>
          <p:nvPr/>
        </p:nvSpPr>
        <p:spPr>
          <a:xfrm>
            <a:off x="559305" y="1772627"/>
            <a:ext cx="55335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267753" y="2788743"/>
            <a:ext cx="7037261" cy="320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Проаналізувати та надати інформацію про стан продукту та його відповідність вимогам</a:t>
            </a:r>
            <a:endParaRPr lang="uk-UA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Зменшити ризики фінансових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ресурсних втрат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часу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Локалізувати та виправити критичні помилки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Спрогнозувати та попередити виникнення помилки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Віддати користувачу якісний продукт,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користування яким приносить задоволення</a:t>
            </a:r>
            <a:endParaRPr lang="uk-UA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9;p18">
            <a:extLst>
              <a:ext uri="{FF2B5EF4-FFF2-40B4-BE49-F238E27FC236}">
                <a16:creationId xmlns:a16="http://schemas.microsoft.com/office/drawing/2014/main" id="{D9F93CCA-0FF0-4C6C-8805-87CD99CE2B57}"/>
              </a:ext>
            </a:extLst>
          </p:cNvPr>
          <p:cNvSpPr txBox="1"/>
          <p:nvPr/>
        </p:nvSpPr>
        <p:spPr>
          <a:xfrm>
            <a:off x="559305" y="1772627"/>
            <a:ext cx="55335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Цілі тестування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60725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270341" y="2058167"/>
            <a:ext cx="791699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як влаштована ІТ-галузь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які бувають 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проєкти</a:t>
            </a:r>
            <a:endParaRPr lang="uk-UA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яка роль 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тестувальників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на що вони спираються в роботі.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познайомимося з основним стандартом галузі –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ISTQB 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сертифікацією.</a:t>
            </a: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283E092C-0055-46BF-94E9-5F55239D17AB}"/>
              </a:ext>
            </a:extLst>
          </p:cNvPr>
          <p:cNvSpPr txBox="1"/>
          <p:nvPr/>
        </p:nvSpPr>
        <p:spPr>
          <a:xfrm>
            <a:off x="1309539" y="1318465"/>
            <a:ext cx="4119514" cy="51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Тестуємо стілець</a:t>
            </a:r>
            <a:endParaRPr sz="32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4A486-CC9D-410A-839E-805E2F5E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53" y="715793"/>
            <a:ext cx="5854831" cy="58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D6B1E40F-13E9-4384-9027-89ACA6B7B477}"/>
              </a:ext>
            </a:extLst>
          </p:cNvPr>
          <p:cNvSpPr txBox="1"/>
          <p:nvPr/>
        </p:nvSpPr>
        <p:spPr>
          <a:xfrm>
            <a:off x="573460" y="811526"/>
            <a:ext cx="10250079" cy="82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/>
                <a:ea typeface="Arial"/>
                <a:cs typeface="Arial"/>
                <a:sym typeface="Playfair Display"/>
              </a:rPr>
              <a:t>Верифікація – будуємо системо правильно.</a:t>
            </a:r>
            <a:endParaRPr sz="3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2607E28E-F40A-40DD-986C-93F08CD76BDA}"/>
              </a:ext>
            </a:extLst>
          </p:cNvPr>
          <p:cNvSpPr txBox="1"/>
          <p:nvPr/>
        </p:nvSpPr>
        <p:spPr>
          <a:xfrm>
            <a:off x="829557" y="3122169"/>
            <a:ext cx="973788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Валідація</a:t>
            </a:r>
            <a:r>
              <a:rPr lang="uk-UA" sz="3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будуємо правильну систему.</a:t>
            </a:r>
            <a:endParaRPr sz="360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76469E0B-0B0E-411A-9294-DC3FA1D3F872}"/>
              </a:ext>
            </a:extLst>
          </p:cNvPr>
          <p:cNvSpPr txBox="1"/>
          <p:nvPr/>
        </p:nvSpPr>
        <p:spPr>
          <a:xfrm>
            <a:off x="3367589" y="3967711"/>
            <a:ext cx="7606782" cy="104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підтвердження, що кінцевий продукт відповідає очікуванням і вимогам клієнта. Це динамічний механізм перевірки та тестування фактичного продукту.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Google Shape;130;p5">
            <a:extLst>
              <a:ext uri="{FF2B5EF4-FFF2-40B4-BE49-F238E27FC236}">
                <a16:creationId xmlns:a16="http://schemas.microsoft.com/office/drawing/2014/main" id="{D365E621-1CB4-48BC-93F9-0FB715856524}"/>
              </a:ext>
            </a:extLst>
          </p:cNvPr>
          <p:cNvSpPr txBox="1"/>
          <p:nvPr/>
        </p:nvSpPr>
        <p:spPr>
          <a:xfrm>
            <a:off x="3929020" y="1636930"/>
            <a:ext cx="7045351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підтвердження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основі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подання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об'єктивних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свідоцтв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того,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встановлені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вимоги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було</a:t>
            </a:r>
            <a:r>
              <a:rPr lang="ru-RU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виконано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832411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D6B1E40F-13E9-4384-9027-89ACA6B7B477}"/>
              </a:ext>
            </a:extLst>
          </p:cNvPr>
          <p:cNvSpPr txBox="1"/>
          <p:nvPr/>
        </p:nvSpPr>
        <p:spPr>
          <a:xfrm>
            <a:off x="3032288" y="600679"/>
            <a:ext cx="6127424" cy="82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i="0" u="none" strike="noStrike" cap="none" dirty="0">
                <a:solidFill>
                  <a:srgbClr val="F1B828"/>
                </a:solidFill>
                <a:latin typeface="Playfair Display"/>
                <a:ea typeface="Arial"/>
                <a:cs typeface="Arial"/>
                <a:sym typeface="Playfair Display"/>
              </a:rPr>
              <a:t>Верифікація та </a:t>
            </a:r>
            <a:r>
              <a:rPr lang="uk-UA" sz="3600" b="1" i="0" u="none" strike="noStrike" cap="none" dirty="0" err="1">
                <a:solidFill>
                  <a:srgbClr val="F1B828"/>
                </a:solidFill>
                <a:latin typeface="Playfair Display"/>
                <a:ea typeface="Arial"/>
                <a:cs typeface="Arial"/>
                <a:sym typeface="Playfair Display"/>
              </a:rPr>
              <a:t>валідація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Verification And Validation Brothers">
            <a:extLst>
              <a:ext uri="{FF2B5EF4-FFF2-40B4-BE49-F238E27FC236}">
                <a16:creationId xmlns:a16="http://schemas.microsoft.com/office/drawing/2014/main" id="{C3DA1D70-19C8-4BAE-A36B-F2596335D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4"/>
          <a:stretch/>
        </p:blipFill>
        <p:spPr bwMode="auto">
          <a:xfrm>
            <a:off x="1002852" y="1753385"/>
            <a:ext cx="10186295" cy="44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3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ification and Validation In Sprints | by Jo Mahadevan | The Startup |  Medium">
            <a:extLst>
              <a:ext uri="{FF2B5EF4-FFF2-40B4-BE49-F238E27FC236}">
                <a16:creationId xmlns:a16="http://schemas.microsoft.com/office/drawing/2014/main" id="{E7162036-EA8B-4F30-9D4E-8CEDB757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46" y="1586338"/>
            <a:ext cx="9992013" cy="44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D6B1E40F-13E9-4384-9027-89ACA6B7B477}"/>
              </a:ext>
            </a:extLst>
          </p:cNvPr>
          <p:cNvSpPr txBox="1"/>
          <p:nvPr/>
        </p:nvSpPr>
        <p:spPr>
          <a:xfrm>
            <a:off x="3032288" y="600679"/>
            <a:ext cx="6127424" cy="82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i="0" u="none" strike="noStrike" cap="none" dirty="0">
                <a:solidFill>
                  <a:srgbClr val="F1B828"/>
                </a:solidFill>
                <a:latin typeface="Playfair Display"/>
                <a:ea typeface="Arial"/>
                <a:cs typeface="Arial"/>
                <a:sym typeface="Playfair Display"/>
              </a:rPr>
              <a:t>Верифікація та </a:t>
            </a:r>
            <a:r>
              <a:rPr lang="uk-UA" sz="3600" b="1" i="0" u="none" strike="noStrike" cap="none" dirty="0" err="1">
                <a:solidFill>
                  <a:srgbClr val="F1B828"/>
                </a:solidFill>
                <a:latin typeface="Playfair Display"/>
                <a:ea typeface="Arial"/>
                <a:cs typeface="Arial"/>
                <a:sym typeface="Playfair Display"/>
              </a:rPr>
              <a:t>валідація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790270" y="622570"/>
            <a:ext cx="680277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1" dirty="0" err="1">
                <a:solidFill>
                  <a:srgbClr val="FFC000"/>
                </a:solidFill>
                <a:latin typeface="Playfair Display"/>
                <a:sym typeface="Playfair Display"/>
              </a:rPr>
              <a:t>Принципи</a:t>
            </a:r>
            <a:r>
              <a:rPr lang="ru-RU" sz="4000" b="1" dirty="0">
                <a:solidFill>
                  <a:srgbClr val="FFC000"/>
                </a:solidFill>
                <a:latin typeface="Playfair Display"/>
                <a:sym typeface="Playfair Display"/>
              </a:rPr>
              <a:t> </a:t>
            </a:r>
            <a:r>
              <a:rPr lang="ru-RU" sz="4000" b="1" dirty="0" err="1">
                <a:solidFill>
                  <a:srgbClr val="FFC000"/>
                </a:solidFill>
                <a:latin typeface="Playfair Display"/>
                <a:sym typeface="Playfair Display"/>
              </a:rPr>
              <a:t>тестування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Тестування програмного забезпечення - online presentation">
            <a:extLst>
              <a:ext uri="{FF2B5EF4-FFF2-40B4-BE49-F238E27FC236}">
                <a16:creationId xmlns:a16="http://schemas.microsoft.com/office/drawing/2014/main" id="{A070243C-9DD6-4FC0-BE82-C9EAB3E72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6169" r="2593" b="4698"/>
          <a:stretch/>
        </p:blipFill>
        <p:spPr bwMode="auto">
          <a:xfrm>
            <a:off x="1575881" y="1893899"/>
            <a:ext cx="9231549" cy="43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60214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1.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виявляє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присутність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дефектів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6" y="976383"/>
            <a:ext cx="5439300" cy="8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може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показати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наявність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у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програмі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але не довести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їхню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відсутність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6146" name="Picture 2" descr="У Порошенко намерены разделить «белых и черных овец» в Кабмине Яценюка - ИА  REGNUM">
            <a:extLst>
              <a:ext uri="{FF2B5EF4-FFF2-40B4-BE49-F238E27FC236}">
                <a16:creationId xmlns:a16="http://schemas.microsoft.com/office/drawing/2014/main" id="{6A766A6E-E4F4-4BFF-B0B7-7896FBF4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26" y="2773992"/>
            <a:ext cx="5439299" cy="33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7;p6">
            <a:extLst>
              <a:ext uri="{FF2B5EF4-FFF2-40B4-BE49-F238E27FC236}">
                <a16:creationId xmlns:a16="http://schemas.microsoft.com/office/drawing/2014/main" id="{49CD34FE-50C8-4BDD-B961-FA8B193EB223}"/>
              </a:ext>
            </a:extLst>
          </p:cNvPr>
          <p:cNvSpPr/>
          <p:nvPr/>
        </p:nvSpPr>
        <p:spPr>
          <a:xfrm>
            <a:off x="544748" y="1973854"/>
            <a:ext cx="529184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2.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Вичерпне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неможливе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4;p22">
            <a:extLst>
              <a:ext uri="{FF2B5EF4-FFF2-40B4-BE49-F238E27FC236}">
                <a16:creationId xmlns:a16="http://schemas.microsoft.com/office/drawing/2014/main" id="{7C80079D-3341-440F-9984-EB2E04EBD1A1}"/>
              </a:ext>
            </a:extLst>
          </p:cNvPr>
          <p:cNvSpPr txBox="1"/>
          <p:nvPr/>
        </p:nvSpPr>
        <p:spPr>
          <a:xfrm>
            <a:off x="794426" y="2373923"/>
            <a:ext cx="5301574" cy="8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Неможливо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провести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вичерпне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яке б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покривало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всі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комбінації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введення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користувача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і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станів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системи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за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винятком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зовсім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примітивних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випадків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39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7200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3.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Раннє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6" y="976383"/>
            <a:ext cx="5439300" cy="8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має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починатися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якомога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раніше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у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життєвому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циклі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розробки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програмного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забезпечення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та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його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зусилля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мають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бути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сконцентровані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на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певних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цілях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5C376-E544-4164-979F-6537B09B3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" t="11156" r="25163" b="2603"/>
          <a:stretch/>
        </p:blipFill>
        <p:spPr>
          <a:xfrm>
            <a:off x="5709111" y="2383277"/>
            <a:ext cx="5925170" cy="38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0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7200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4.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Групування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дефектів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5" y="976383"/>
            <a:ext cx="5470187" cy="180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Різні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модулі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системи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можуть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містити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різну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кількість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-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тобто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щільність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накопичення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в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різних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елементах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програми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може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відрізнятися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 В основному,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більшість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критичних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знаходять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в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обмеженій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кількості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модулів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Це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прояв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принципу Парето: 80% проблем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міститься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у 20%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модулів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7170" name="Picture 2" descr="Основные определения и принципы. Лекция 1 - презентация онлайн">
            <a:extLst>
              <a:ext uri="{FF2B5EF4-FFF2-40B4-BE49-F238E27FC236}">
                <a16:creationId xmlns:a16="http://schemas.microsoft.com/office/drawing/2014/main" id="{22AF8E5F-86B9-4601-81D2-793E58110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2" t="36454" r="20219" b="19291"/>
          <a:stretch/>
        </p:blipFill>
        <p:spPr bwMode="auto">
          <a:xfrm>
            <a:off x="6096000" y="2846587"/>
            <a:ext cx="5301574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525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7200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5. Парадокс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пестицидів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6" y="976383"/>
            <a:ext cx="5439300" cy="8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Проганяючи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самі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тести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знову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і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знову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Ви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зіткнетеся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з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тим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що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вони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знаходять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все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менше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нових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помилок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8194" name="Picture 2" descr="Основные определения и принципы. Лекция 1 - презентация онлайн">
            <a:extLst>
              <a:ext uri="{FF2B5EF4-FFF2-40B4-BE49-F238E27FC236}">
                <a16:creationId xmlns:a16="http://schemas.microsoft.com/office/drawing/2014/main" id="{CF8F10FC-74AF-482A-8329-81F3936F9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37021" r="9702" b="18014"/>
          <a:stretch/>
        </p:blipFill>
        <p:spPr bwMode="auto">
          <a:xfrm>
            <a:off x="3961120" y="2519463"/>
            <a:ext cx="7568120" cy="30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8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7200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6.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залежить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від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контексту.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6" y="976383"/>
            <a:ext cx="5439300" cy="8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Вибір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методології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техніки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та типу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безпосередньо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залежатиме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від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природи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самої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програми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9218" name="Picture 2" descr="Красная И Зеленая Кнопка Набор Кнопки Пуск И Остановка — стоковая векторная  графика и другие изображения на тему Абстрактный - iStock">
            <a:extLst>
              <a:ext uri="{FF2B5EF4-FFF2-40B4-BE49-F238E27FC236}">
                <a16:creationId xmlns:a16="http://schemas.microsoft.com/office/drawing/2014/main" id="{EBD69268-2FC5-418B-A8A0-A8E94EA31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21832" r="7397" b="23639"/>
          <a:stretch/>
        </p:blipFill>
        <p:spPr bwMode="auto">
          <a:xfrm>
            <a:off x="1942289" y="2704289"/>
            <a:ext cx="4153711" cy="17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Ракета изнутри (46 фото) - красивые картинки и HD фото">
            <a:extLst>
              <a:ext uri="{FF2B5EF4-FFF2-40B4-BE49-F238E27FC236}">
                <a16:creationId xmlns:a16="http://schemas.microsoft.com/office/drawing/2014/main" id="{70679B0D-2A78-4D2C-A5CF-B78E05C33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34" y="3353660"/>
            <a:ext cx="4398817" cy="29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Безжичен С Джойстик PS4/ е Съвместима конзолата PS4 (Бял+Черен) категория  контролери. Voluculture.org">
            <a:extLst>
              <a:ext uri="{FF2B5EF4-FFF2-40B4-BE49-F238E27FC236}">
                <a16:creationId xmlns:a16="http://schemas.microsoft.com/office/drawing/2014/main" id="{FBE5F20F-8C9B-4374-BF92-6828A9EA4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8" y="351206"/>
            <a:ext cx="3283959" cy="252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97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3695310" y="5270072"/>
            <a:ext cx="4562572" cy="80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6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Види ІТ компаній</a:t>
            </a:r>
            <a:endParaRPr lang="ru-RU" sz="3600" b="1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3187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6">
            <a:extLst>
              <a:ext uri="{FF2B5EF4-FFF2-40B4-BE49-F238E27FC236}">
                <a16:creationId xmlns:a16="http://schemas.microsoft.com/office/drawing/2014/main" id="{7AF187FC-43EC-410F-ADC3-E406145601DD}"/>
              </a:ext>
            </a:extLst>
          </p:cNvPr>
          <p:cNvSpPr/>
          <p:nvPr/>
        </p:nvSpPr>
        <p:spPr>
          <a:xfrm>
            <a:off x="544748" y="576314"/>
            <a:ext cx="7200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7.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Відсутність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дефектів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оманлива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4;p22">
            <a:extLst>
              <a:ext uri="{FF2B5EF4-FFF2-40B4-BE49-F238E27FC236}">
                <a16:creationId xmlns:a16="http://schemas.microsoft.com/office/drawing/2014/main" id="{DE61A31A-84F8-4343-835F-1F1BC97B94BE}"/>
              </a:ext>
            </a:extLst>
          </p:cNvPr>
          <p:cNvSpPr txBox="1"/>
          <p:nvPr/>
        </p:nvSpPr>
        <p:spPr>
          <a:xfrm>
            <a:off x="794426" y="976383"/>
            <a:ext cx="5439300" cy="15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Той факт,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що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не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виявило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ще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не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означає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що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програма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готова до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релізу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Знаходження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та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виправлення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дефектів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будуть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не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важливими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якщо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система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виявиться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незручною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у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використанні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, і не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задовольнятиме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очікування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та потреби </a:t>
            </a:r>
            <a:r>
              <a:rPr lang="ru-RU" sz="14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користувача</a:t>
            </a:r>
            <a:r>
              <a:rPr lang="ru-RU" sz="1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  <a:endParaRPr sz="1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2CF61-3A32-4A11-A725-6EBC37A3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94" y="1624194"/>
            <a:ext cx="5567464" cy="44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8668" y="277159"/>
            <a:ext cx="843332" cy="167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ISTQB - International Software Testing Qualifications Board - Home |  Facebook">
            <a:extLst>
              <a:ext uri="{FF2B5EF4-FFF2-40B4-BE49-F238E27FC236}">
                <a16:creationId xmlns:a16="http://schemas.microsoft.com/office/drawing/2014/main" id="{69FE9F97-8AA2-4D18-8DCB-E488DA23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0" r="4548" b="20859"/>
          <a:stretch/>
        </p:blipFill>
        <p:spPr bwMode="auto">
          <a:xfrm>
            <a:off x="405304" y="119232"/>
            <a:ext cx="3158028" cy="199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94;p22">
            <a:extLst>
              <a:ext uri="{FF2B5EF4-FFF2-40B4-BE49-F238E27FC236}">
                <a16:creationId xmlns:a16="http://schemas.microsoft.com/office/drawing/2014/main" id="{790781E8-A415-4988-955B-FBA4A6A3DEA4}"/>
              </a:ext>
            </a:extLst>
          </p:cNvPr>
          <p:cNvSpPr txBox="1"/>
          <p:nvPr/>
        </p:nvSpPr>
        <p:spPr>
          <a:xfrm>
            <a:off x="3805133" y="774317"/>
            <a:ext cx="7543535" cy="247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ISTQB –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некомерційна організація, яка займається питаннями розвитку сфери тестування ПЗ, заснована представниками 8 країн: Австрії, Данії, Фінляндії, Німеччини, Швеції, Швейцарії, Нідерландів та Великобританії.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ISTQB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Сертифікація </a:t>
            </a:r>
            <a:r>
              <a:rPr lang="uk-UA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Тестувальника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програма, яка дозволяє спеціалістам отримувати міжнародний сертифікат із тестування.</a:t>
            </a: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294;p22">
            <a:extLst>
              <a:ext uri="{FF2B5EF4-FFF2-40B4-BE49-F238E27FC236}">
                <a16:creationId xmlns:a16="http://schemas.microsoft.com/office/drawing/2014/main" id="{1F287D3E-8F00-4858-A89F-6AD037AC14CE}"/>
              </a:ext>
            </a:extLst>
          </p:cNvPr>
          <p:cNvSpPr txBox="1"/>
          <p:nvPr/>
        </p:nvSpPr>
        <p:spPr>
          <a:xfrm>
            <a:off x="931529" y="3949831"/>
            <a:ext cx="9174005" cy="88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ISTQB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матеріали для скачування - </a:t>
            </a:r>
            <a:r>
              <a:rPr lang="en-US" sz="1600" dirty="0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https://www.rstqb.org/ru/istqb-downloads.html</a:t>
            </a:r>
            <a:endParaRPr lang="uk-UA" sz="1600" dirty="0">
              <a:solidFill>
                <a:srgbClr val="0070C0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ISTQB online glossary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n-US" sz="1600" dirty="0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</a:rPr>
              <a:t>https://glossary.istqb.org/ru/search/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2007909" y="5145585"/>
            <a:ext cx="798450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uk-UA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26A8C9-D08C-7C7C-4260-9C67736DF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34962" r="51801" b="42054"/>
          <a:stretch/>
        </p:blipFill>
        <p:spPr bwMode="auto">
          <a:xfrm>
            <a:off x="661481" y="583660"/>
            <a:ext cx="4465894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926AC-0378-2E4E-14B9-76A5C9199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 t="35683" r="3840" b="42189"/>
          <a:stretch/>
        </p:blipFill>
        <p:spPr bwMode="auto">
          <a:xfrm>
            <a:off x="6131418" y="583660"/>
            <a:ext cx="4569008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9;p18">
            <a:extLst>
              <a:ext uri="{FF2B5EF4-FFF2-40B4-BE49-F238E27FC236}">
                <a16:creationId xmlns:a16="http://schemas.microsoft.com/office/drawing/2014/main" id="{A68F09E6-F1EB-1745-403B-2BE3D3753665}"/>
              </a:ext>
            </a:extLst>
          </p:cNvPr>
          <p:cNvSpPr txBox="1"/>
          <p:nvPr/>
        </p:nvSpPr>
        <p:spPr>
          <a:xfrm>
            <a:off x="797215" y="3429000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Аутсорсингові компанії 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outsource companies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)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– 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компанії, що працюють із сторонніми замовниками. Команди розробників співпрацюють саме з </a:t>
            </a:r>
            <a:r>
              <a:rPr lang="uk-U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аутсорсинговою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компанією, а не з замовником напряму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301F9E87-61B2-1EE2-321A-CBEE3D3D284B}"/>
              </a:ext>
            </a:extLst>
          </p:cNvPr>
          <p:cNvSpPr txBox="1"/>
          <p:nvPr/>
        </p:nvSpPr>
        <p:spPr>
          <a:xfrm>
            <a:off x="6318709" y="3429000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Аутсорстафінгові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компанії 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outstaff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companies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)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– 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компанії, що працюють із сторонніми замовниками. Команди розробників співпрацюють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з клієнтом, а компанія лише забезпечує збір команди та організаційні питання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0619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26A8C9-D08C-7C7C-4260-9C67736DF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t="3399" r="51997" b="73617"/>
          <a:stretch/>
        </p:blipFill>
        <p:spPr bwMode="auto">
          <a:xfrm>
            <a:off x="661481" y="583660"/>
            <a:ext cx="4465894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926AC-0378-2E4E-14B9-76A5C9199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3971" r="3558" b="73901"/>
          <a:stretch/>
        </p:blipFill>
        <p:spPr bwMode="auto">
          <a:xfrm>
            <a:off x="6131418" y="583660"/>
            <a:ext cx="4569008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9;p18">
            <a:extLst>
              <a:ext uri="{FF2B5EF4-FFF2-40B4-BE49-F238E27FC236}">
                <a16:creationId xmlns:a16="http://schemas.microsoft.com/office/drawing/2014/main" id="{E5116C84-CBCE-3B0A-E03A-0B5A370464B0}"/>
              </a:ext>
            </a:extLst>
          </p:cNvPr>
          <p:cNvSpPr txBox="1"/>
          <p:nvPr/>
        </p:nvSpPr>
        <p:spPr>
          <a:xfrm>
            <a:off x="797215" y="3429000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Продуктові компанії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– 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зазвичай такі компанії займаються розробкою власного продукту у вигляді додатку, девайса, сервісу тощо. Продукт (програмне забезпечення) буде власністю компанії і визначатиме технологічний стек та напрямки розвитку.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  <p:sp>
        <p:nvSpPr>
          <p:cNvPr id="3" name="Google Shape;259;p18">
            <a:extLst>
              <a:ext uri="{FF2B5EF4-FFF2-40B4-BE49-F238E27FC236}">
                <a16:creationId xmlns:a16="http://schemas.microsoft.com/office/drawing/2014/main" id="{D31F3F99-9B03-EECE-3382-D10A24765DE8}"/>
              </a:ext>
            </a:extLst>
          </p:cNvPr>
          <p:cNvSpPr txBox="1"/>
          <p:nvPr/>
        </p:nvSpPr>
        <p:spPr>
          <a:xfrm>
            <a:off x="6318709" y="3511686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Стар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тап 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Startup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)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 – </a:t>
            </a: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нещодавно створена компанія, що будує свій бізнес на основі інновацій або інноваційних технологій, не вийшла на ринок або почала на нього виходити і володіє обмеженими ресурсами. Часто стартап-компанії називають «гаражними»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643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26A8C9-D08C-7C7C-4260-9C67736DF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67414" r="51118" b="9602"/>
          <a:stretch/>
        </p:blipFill>
        <p:spPr bwMode="auto">
          <a:xfrm>
            <a:off x="661481" y="583660"/>
            <a:ext cx="4465894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926AC-0378-2E4E-14B9-76A5C9199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0" t="67705" r="3900" b="10167"/>
          <a:stretch/>
        </p:blipFill>
        <p:spPr bwMode="auto">
          <a:xfrm>
            <a:off x="6131418" y="583660"/>
            <a:ext cx="4569008" cy="27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9;p18">
            <a:extLst>
              <a:ext uri="{FF2B5EF4-FFF2-40B4-BE49-F238E27FC236}">
                <a16:creationId xmlns:a16="http://schemas.microsoft.com/office/drawing/2014/main" id="{D8A9ED55-47CC-2398-E37D-862AF06BCFC4}"/>
              </a:ext>
            </a:extLst>
          </p:cNvPr>
          <p:cNvSpPr txBox="1"/>
          <p:nvPr/>
        </p:nvSpPr>
        <p:spPr>
          <a:xfrm>
            <a:off x="797215" y="3358347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Компанія, у якій розробники починають свою кар’єру і навчаються, щоб у подальшому перейти до інших компаній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  <p:sp>
        <p:nvSpPr>
          <p:cNvPr id="3" name="Google Shape;259;p18">
            <a:extLst>
              <a:ext uri="{FF2B5EF4-FFF2-40B4-BE49-F238E27FC236}">
                <a16:creationId xmlns:a16="http://schemas.microsoft.com/office/drawing/2014/main" id="{49F4154D-9E11-5449-14C5-F8A51AD3E6C6}"/>
              </a:ext>
            </a:extLst>
          </p:cNvPr>
          <p:cNvSpPr txBox="1"/>
          <p:nvPr/>
        </p:nvSpPr>
        <p:spPr>
          <a:xfrm>
            <a:off x="6318709" y="3358347"/>
            <a:ext cx="4194426" cy="30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Компанія наймає для інших компаній розробників, тобто надає послуги з </a:t>
            </a:r>
            <a:r>
              <a:rPr lang="uk-U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ea typeface="Playfair Display"/>
                <a:cs typeface="Rubik" panose="020B0604020202020204" charset="-79"/>
                <a:sym typeface="Playfair Display"/>
              </a:rPr>
              <a:t>рекрутингу</a:t>
            </a:r>
            <a:endParaRPr lang="uk-UA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Rubik" panose="020B0604020202020204" charset="-79"/>
              <a:ea typeface="Playfair Display"/>
              <a:cs typeface="Rubik" panose="020B0604020202020204" charset="-79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2478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3359696" y="2489042"/>
            <a:ext cx="7893379" cy="325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загальний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термін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різних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видів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програм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використовуються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роботи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комп'ютерами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пов'язаними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з ними пристроями.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Програми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дають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можливість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взаємодіяти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людині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комп'ютером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забезпечують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його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зручність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20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функціональність</a:t>
            </a:r>
            <a:r>
              <a:rPr lang="ru-RU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br>
              <a:rPr lang="en-US" sz="20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2000" b="0" i="0" u="none" strike="noStrike" cap="none" dirty="0">
              <a:solidFill>
                <a:schemeClr val="accent5">
                  <a:lumMod val="50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0B8C53E7-8C03-4B9C-85B7-1E1A55569E82}"/>
              </a:ext>
            </a:extLst>
          </p:cNvPr>
          <p:cNvSpPr txBox="1"/>
          <p:nvPr/>
        </p:nvSpPr>
        <p:spPr>
          <a:xfrm>
            <a:off x="509047" y="1736285"/>
            <a:ext cx="8559539" cy="70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Програмне забезпечення (</a:t>
            </a:r>
            <a:r>
              <a:rPr lang="en-US" sz="36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software) </a:t>
            </a:r>
          </a:p>
        </p:txBody>
      </p:sp>
    </p:spTree>
    <p:extLst>
      <p:ext uri="{BB962C8B-B14F-4D97-AF65-F5344CB8AC3E}">
        <p14:creationId xmlns:p14="http://schemas.microsoft.com/office/powerpoint/2010/main" val="170768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6625" y="1322675"/>
            <a:ext cx="4071128" cy="55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1574277" y="234667"/>
            <a:ext cx="8568965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Види програмного забезпечення</a:t>
            </a: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05016"/>
            <a:ext cx="4083728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1318" y="1305017"/>
            <a:ext cx="3629365" cy="5552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278979" y="1925499"/>
            <a:ext cx="3682933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Призначено для обслуговування власних потреб комп’ютера: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базовий рівень (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firmware) —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драйвери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операційні системи (ОС) — набір програм, які забезпечують взаємодію інших програм з базовими програмами та апаратними засобами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службовий рівень — програми в складі ОС.</a:t>
            </a:r>
            <a:endParaRPr lang="en-GB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486369" y="1412776"/>
            <a:ext cx="2831865" cy="4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8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Системне ПЗ</a:t>
            </a:r>
            <a:endParaRPr lang="en-GB" sz="18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4505036" y="1412776"/>
            <a:ext cx="2951566" cy="4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Прикладне ПЗ</a:t>
            </a:r>
            <a:endParaRPr lang="en-GB" sz="18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4362707" y="1923222"/>
            <a:ext cx="3320138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конкретних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захисту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вірусів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наукових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розважальних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Наприклад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текстові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графічні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редактори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диспетчери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файлів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редактори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архіватори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браузери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8231287" y="1923222"/>
            <a:ext cx="363706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ПЗ,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ході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архітектури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оновлення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інсталяції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Прикладом є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середовища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8314441" y="1412775"/>
            <a:ext cx="3553906" cy="44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Інструментальне</a:t>
            </a:r>
            <a:r>
              <a:rPr lang="ru-RU" sz="18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/</a:t>
            </a:r>
            <a:r>
              <a:rPr lang="ru-RU" sz="18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сервісне</a:t>
            </a:r>
            <a:r>
              <a:rPr lang="ru-RU" sz="18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ПЗ</a:t>
            </a:r>
            <a:endParaRPr lang="en-GB" sz="18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6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9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1442591" y="2391326"/>
            <a:ext cx="9125146" cy="160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сукупність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характеристик,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відносяться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здатності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продукту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задовольняти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встановлені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передбачувані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потреби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9;p18">
            <a:extLst>
              <a:ext uri="{FF2B5EF4-FFF2-40B4-BE49-F238E27FC236}">
                <a16:creationId xmlns:a16="http://schemas.microsoft.com/office/drawing/2014/main" id="{0B8C53E7-8C03-4B9C-85B7-1E1A55569E82}"/>
              </a:ext>
            </a:extLst>
          </p:cNvPr>
          <p:cNvSpPr txBox="1"/>
          <p:nvPr/>
        </p:nvSpPr>
        <p:spPr>
          <a:xfrm>
            <a:off x="1141165" y="1688229"/>
            <a:ext cx="10312461" cy="77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Якість програмного продукту (</a:t>
            </a:r>
            <a:r>
              <a:rPr lang="en-US" sz="3200" b="1" i="0" u="none" strike="noStrike" cap="none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quality</a:t>
            </a:r>
            <a:r>
              <a:rPr lang="uk-UA" sz="3200" b="1" i="0" u="none" strike="noStrike" cap="none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32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831023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1167</Words>
  <Application>Microsoft Office PowerPoint</Application>
  <PresentationFormat>Widescreen</PresentationFormat>
  <Paragraphs>106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Playfair Display</vt:lpstr>
      <vt:lpstr>Rubik Light</vt:lpstr>
      <vt:lpstr>Calibri</vt:lpstr>
      <vt:lpstr>Arial</vt:lpstr>
      <vt:lpstr>Rubik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10</cp:revision>
  <dcterms:modified xsi:type="dcterms:W3CDTF">2022-09-22T15:15:37Z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